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14"/>
  </p:handoutMasterIdLst>
  <p:sldIdLst>
    <p:sldId id="271" r:id="rId3"/>
    <p:sldId id="262" r:id="rId4"/>
    <p:sldId id="257" r:id="rId6"/>
    <p:sldId id="278" r:id="rId7"/>
    <p:sldId id="259" r:id="rId8"/>
    <p:sldId id="260" r:id="rId9"/>
    <p:sldId id="261" r:id="rId10"/>
    <p:sldId id="283" r:id="rId11"/>
    <p:sldId id="284" r:id="rId12"/>
    <p:sldId id="285" r:id="rId13"/>
  </p:sldIdLst>
  <p:sldSz cx="12192000" cy="6858000"/>
  <p:notesSz cx="7103745" cy="10234295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3B4E"/>
    <a:srgbClr val="FBE2E6"/>
    <a:srgbClr val="AECDCF"/>
    <a:srgbClr val="B2B2B2"/>
    <a:srgbClr val="202020"/>
    <a:srgbClr val="323232"/>
    <a:srgbClr val="CC3300"/>
    <a:srgbClr val="CC0000"/>
    <a:srgbClr val="FF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7"/>
        <p:guide pos="38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33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image" Target="../media/image5.png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.xml"/><Relationship Id="rId7" Type="http://schemas.openxmlformats.org/officeDocument/2006/relationships/image" Target="../media/image5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4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.xml"/><Relationship Id="rId4" Type="http://schemas.openxmlformats.org/officeDocument/2006/relationships/image" Target="../media/image5.png"/><Relationship Id="rId3" Type="http://schemas.openxmlformats.org/officeDocument/2006/relationships/tags" Target="../tags/tag9.xml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image" Target="../media/image5.png"/><Relationship Id="rId3" Type="http://schemas.openxmlformats.org/officeDocument/2006/relationships/tags" Target="../tags/tag11.xml"/><Relationship Id="rId2" Type="http://schemas.openxmlformats.org/officeDocument/2006/relationships/image" Target="../media/image4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0.xml"/><Relationship Id="rId7" Type="http://schemas.openxmlformats.org/officeDocument/2006/relationships/image" Target="../media/image5.png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4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4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4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image" Target="../media/image4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妈咪呗呗9周年ppt0-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5650" cy="6858000"/>
          </a:xfrm>
          <a:prstGeom prst="rect">
            <a:avLst/>
          </a:prstGeom>
        </p:spPr>
      </p:pic>
      <p:pic>
        <p:nvPicPr>
          <p:cNvPr id="2" name="图片 1" descr="截屏2024-07-11 13.50.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5025" y="960120"/>
            <a:ext cx="4949190" cy="4937125"/>
          </a:xfrm>
          <a:prstGeom prst="rect">
            <a:avLst/>
          </a:prstGeom>
          <a:ln w="31750">
            <a:gradFill>
              <a:gsLst>
                <a:gs pos="32000">
                  <a:srgbClr val="FBE2E6"/>
                </a:gs>
                <a:gs pos="100000">
                  <a:srgbClr val="AECDCF"/>
                </a:gs>
              </a:gsLst>
              <a:lin ang="15480000" scaled="1"/>
            </a:gradFill>
          </a:ln>
        </p:spPr>
      </p:pic>
      <p:sp>
        <p:nvSpPr>
          <p:cNvPr id="3" name="文本框 2"/>
          <p:cNvSpPr txBox="1"/>
          <p:nvPr/>
        </p:nvSpPr>
        <p:spPr>
          <a:xfrm>
            <a:off x="6319520" y="1072515"/>
            <a:ext cx="5422265" cy="1138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360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妈咪呗呗母婴服务集团</a:t>
            </a:r>
            <a:endParaRPr lang="zh-CN" altLang="en-US" sz="320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lang="en-US" altLang="zh-CN" sz="320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Since 2014</a:t>
            </a:r>
            <a:endParaRPr lang="en-US" altLang="zh-CN" sz="320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19520" y="2533650"/>
            <a:ext cx="542290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000">
                <a:sym typeface="+mn-ea"/>
              </a:rPr>
              <a:t>         </a:t>
            </a:r>
            <a:r>
              <a:rPr lang="zh-CN" altLang="en-US" sz="2000" b="1">
                <a:sym typeface="+mn-ea"/>
              </a:rPr>
              <a:t>品牌创立于</a:t>
            </a:r>
            <a:r>
              <a:rPr lang="en-US" altLang="zh-CN" sz="2000" b="1">
                <a:sym typeface="+mn-ea"/>
              </a:rPr>
              <a:t>2014</a:t>
            </a:r>
            <a:r>
              <a:rPr lang="zh-CN" altLang="en-US" sz="2000" b="1">
                <a:sym typeface="+mn-ea"/>
              </a:rPr>
              <a:t>年，是浙江省首家台式全护士制的月子中心，经过</a:t>
            </a:r>
            <a:r>
              <a:rPr lang="en-US" altLang="zh-CN" sz="2000" b="1">
                <a:sym typeface="+mn-ea"/>
              </a:rPr>
              <a:t>10</a:t>
            </a:r>
            <a:r>
              <a:rPr lang="zh-CN" altLang="en-US" sz="2000" b="1">
                <a:sym typeface="+mn-ea"/>
              </a:rPr>
              <a:t>年的发展，以母婴照护为核心，布局拓展</a:t>
            </a:r>
            <a:r>
              <a:rPr lang="en-US" altLang="zh-CN" sz="2000" b="1">
                <a:sym typeface="+mn-ea"/>
              </a:rPr>
              <a:t> </a:t>
            </a:r>
            <a:r>
              <a:rPr lang="zh-CN" altLang="en-US" sz="2000" b="1">
                <a:sym typeface="+mn-ea"/>
              </a:rPr>
              <a:t>了</a:t>
            </a:r>
            <a:r>
              <a:rPr lang="zh-CN" altLang="en-US" sz="2000" b="1" u="sng">
                <a:sym typeface="+mn-ea"/>
              </a:rPr>
              <a:t>孕产营养餐、母婴到家照护、婴幼儿发展中心、产后健康管理、生殖医学、职业教育培训</a:t>
            </a:r>
            <a:r>
              <a:rPr lang="zh-CN" altLang="en-US" sz="2000" b="1">
                <a:sym typeface="+mn-ea"/>
              </a:rPr>
              <a:t>等产业上下游的相关业务，搭建了一个母婴健康综合服务</a:t>
            </a:r>
            <a:r>
              <a:rPr lang="zh-CN" altLang="en-US" sz="2000" b="1">
                <a:sym typeface="+mn-ea"/>
              </a:rPr>
              <a:t>集团。</a:t>
            </a:r>
            <a:endParaRPr lang="zh-CN" altLang="en-US" sz="2000" b="1"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73E4924-EEE1-4BEF-BEF8-BBCBD068E367_1_201_a"/>
          <p:cNvPicPr>
            <a:picLocks noChangeAspect="1"/>
          </p:cNvPicPr>
          <p:nvPr/>
        </p:nvPicPr>
        <p:blipFill>
          <a:blip r:embed="rId1"/>
          <a:srcRect l="11321" t="9382" r="14241"/>
          <a:stretch>
            <a:fillRect/>
          </a:stretch>
        </p:blipFill>
        <p:spPr>
          <a:xfrm>
            <a:off x="1997075" y="1696720"/>
            <a:ext cx="3027045" cy="37350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039745" y="5558790"/>
            <a:ext cx="941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视频号</a:t>
            </a:r>
            <a:endParaRPr lang="zh-CN" altLang="en-US"/>
          </a:p>
        </p:txBody>
      </p:sp>
      <p:pic>
        <p:nvPicPr>
          <p:cNvPr id="7" name="图片 6" descr="fa7cdf5253ad4659362dd6b413633272"/>
          <p:cNvPicPr>
            <a:picLocks noChangeAspect="1"/>
          </p:cNvPicPr>
          <p:nvPr/>
        </p:nvPicPr>
        <p:blipFill>
          <a:blip r:embed="rId2"/>
          <a:srcRect l="66546" t="78794" r="5344" b="3221"/>
          <a:stretch>
            <a:fillRect/>
          </a:stretch>
        </p:blipFill>
        <p:spPr>
          <a:xfrm>
            <a:off x="6764020" y="1710690"/>
            <a:ext cx="3645535" cy="37211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85430" y="5558790"/>
            <a:ext cx="1402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品牌小红书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l6/8vhr38k90x35zty4gjxl174r0000gn/T/com.kingsoft.wpsoffice.mac/picturecompress_20240614131356/output_1.jpgoutput_1"/>
          <p:cNvPicPr>
            <a:picLocks noChangeAspect="1"/>
          </p:cNvPicPr>
          <p:nvPr/>
        </p:nvPicPr>
        <p:blipFill>
          <a:blip r:embed="rId1"/>
          <a:srcRect l="14585" t="5306" r="14996" b="8555"/>
          <a:stretch>
            <a:fillRect/>
          </a:stretch>
        </p:blipFill>
        <p:spPr>
          <a:xfrm>
            <a:off x="3595370" y="0"/>
            <a:ext cx="8596630" cy="6858000"/>
          </a:xfrm>
          <a:prstGeom prst="rect">
            <a:avLst/>
          </a:prstGeom>
        </p:spPr>
      </p:pic>
      <p:pic>
        <p:nvPicPr>
          <p:cNvPr id="9" name="图片 8" descr="妈咪呗呗9周年ppt0-01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H="1">
            <a:off x="-6350" y="-1270"/>
            <a:ext cx="12198985" cy="6880860"/>
          </a:xfrm>
          <a:prstGeom prst="rect">
            <a:avLst/>
          </a:prstGeom>
          <a:gradFill>
            <a:gsLst>
              <a:gs pos="26000">
                <a:schemeClr val="bg1">
                  <a:alpha val="82000"/>
                </a:schemeClr>
              </a:gs>
              <a:gs pos="53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641350" y="1447165"/>
            <a:ext cx="4125595" cy="928370"/>
            <a:chOff x="854" y="3204"/>
            <a:chExt cx="6497" cy="1462"/>
          </a:xfrm>
        </p:grpSpPr>
        <p:sp>
          <p:nvSpPr>
            <p:cNvPr id="6" name="文本框 5"/>
            <p:cNvSpPr txBox="1"/>
            <p:nvPr/>
          </p:nvSpPr>
          <p:spPr>
            <a:xfrm>
              <a:off x="854" y="3204"/>
              <a:ext cx="586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10000"/>
                </a:lnSpc>
              </a:pPr>
              <a:r>
                <a:rPr lang="zh-CN" altLang="en-US" sz="4000">
                  <a:solidFill>
                    <a:srgbClr val="D33B4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月子中心</a:t>
              </a:r>
              <a:endParaRPr lang="zh-CN" altLang="en-US" sz="4000">
                <a:solidFill>
                  <a:srgbClr val="D33B4E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37" y="4546"/>
              <a:ext cx="2194" cy="120"/>
            </a:xfrm>
            <a:prstGeom prst="rect">
              <a:avLst/>
            </a:prstGeom>
            <a:solidFill>
              <a:srgbClr val="D33B4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>
              <a:stCxn id="7" idx="3"/>
            </p:cNvCxnSpPr>
            <p:nvPr/>
          </p:nvCxnSpPr>
          <p:spPr>
            <a:xfrm>
              <a:off x="3131" y="4606"/>
              <a:ext cx="4220" cy="0"/>
            </a:xfrm>
            <a:prstGeom prst="line">
              <a:avLst/>
            </a:prstGeom>
            <a:ln w="12700" cap="flat" cmpd="sng">
              <a:solidFill>
                <a:srgbClr val="D33B4E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" name="图片 1" descr="横版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910445" y="0"/>
            <a:ext cx="2072640" cy="146494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42290" y="2746375"/>
            <a:ext cx="4901565" cy="3000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</a:pPr>
            <a:r>
              <a:rPr lang="en-US" altLang="zh-CN" sz="2000"/>
              <a:t>         </a:t>
            </a:r>
            <a:r>
              <a:rPr lang="zh-CN" altLang="en-US" sz="2000" b="1"/>
              <a:t>妈咪呗呗在浙江杭州、宁波、丽水、安徽合肥、广东东莞设有8家门店。秉持“传递宝宝的第一份爱”的服务理念，从孕期呵护、母婴照护、产后康复到孕产期营养餐，一体化的孕产期服务，让宝宝和妈妈得到专业科学的</a:t>
            </a:r>
            <a:r>
              <a:rPr lang="zh-CN" altLang="en-US" sz="2000" b="1"/>
              <a:t>照护。</a:t>
            </a:r>
            <a:endParaRPr lang="zh-CN" altLang="en-US" sz="20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WechatIMG2662"/>
          <p:cNvPicPr>
            <a:picLocks noChangeAspect="1"/>
          </p:cNvPicPr>
          <p:nvPr/>
        </p:nvPicPr>
        <p:blipFill>
          <a:blip r:embed="rId1"/>
          <a:srcRect l="27688" b="15402"/>
          <a:stretch>
            <a:fillRect/>
          </a:stretch>
        </p:blipFill>
        <p:spPr>
          <a:xfrm>
            <a:off x="0" y="0"/>
            <a:ext cx="8855710" cy="6888480"/>
          </a:xfrm>
          <a:prstGeom prst="rect">
            <a:avLst/>
          </a:prstGeom>
        </p:spPr>
      </p:pic>
      <p:pic>
        <p:nvPicPr>
          <p:cNvPr id="9" name="图片 8" descr="妈咪呗呗9周年ppt0-01 拷贝"/>
          <p:cNvPicPr>
            <a:picLocks noChangeAspect="1"/>
          </p:cNvPicPr>
          <p:nvPr/>
        </p:nvPicPr>
        <p:blipFill>
          <a:blip r:embed="rId2"/>
          <a:srcRect r="26767"/>
          <a:stretch>
            <a:fillRect/>
          </a:stretch>
        </p:blipFill>
        <p:spPr>
          <a:xfrm flipH="1">
            <a:off x="3259455" y="0"/>
            <a:ext cx="8986520" cy="68891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6350" y="-1270"/>
            <a:ext cx="12251690" cy="6880860"/>
          </a:xfrm>
          <a:prstGeom prst="rect">
            <a:avLst/>
          </a:prstGeom>
          <a:gradFill>
            <a:gsLst>
              <a:gs pos="26000">
                <a:schemeClr val="bg1">
                  <a:alpha val="82000"/>
                </a:schemeClr>
              </a:gs>
              <a:gs pos="53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7484745" y="1623695"/>
            <a:ext cx="4153535" cy="958850"/>
            <a:chOff x="12073" y="3334"/>
            <a:chExt cx="6541" cy="1510"/>
          </a:xfrm>
        </p:grpSpPr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3577" y="3334"/>
              <a:ext cx="5037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pPr algn="r"/>
              <a:r>
                <a:rPr lang="zh-CN" altLang="en-US" sz="4000">
                  <a:solidFill>
                    <a:srgbClr val="D33B4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孕产营养餐</a:t>
              </a:r>
              <a:endParaRPr lang="zh-CN" altLang="en-US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RuixianTopHeiHeavyGB1.0" panose="02000500000000000000" charset="-122"/>
                <a:ea typeface="RuixianTopHeiHeavyGB1.0" panose="02000500000000000000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16216" y="4724"/>
              <a:ext cx="2194" cy="120"/>
            </a:xfrm>
            <a:prstGeom prst="rect">
              <a:avLst/>
            </a:prstGeom>
            <a:solidFill>
              <a:srgbClr val="D33B4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2073" y="4784"/>
              <a:ext cx="4340" cy="0"/>
            </a:xfrm>
            <a:prstGeom prst="line">
              <a:avLst/>
            </a:prstGeom>
            <a:ln w="12700" cap="flat" cmpd="sng">
              <a:solidFill>
                <a:srgbClr val="D33B4E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11" name="图片 10" descr="横版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6730" y="99695"/>
            <a:ext cx="2072640" cy="146494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6858000" y="3086735"/>
            <a:ext cx="4875530" cy="2748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</a:pPr>
            <a:r>
              <a:rPr lang="en-US" altLang="zh-CN" sz="2000"/>
              <a:t>         </a:t>
            </a:r>
            <a:r>
              <a:rPr lang="zh-CN" altLang="en-US" sz="2000" b="1"/>
              <a:t>将“线上一对一服务+线下孕产餐厅+每日鲜食鲜配”的服务模式结合“国际ACI营养师+中医药膳调理师”的定制化服务，为备孕、孕期、产后期及婴幼儿提供全方位的营养指导、定制餐食。</a:t>
            </a:r>
            <a:endParaRPr lang="zh-CN" altLang="en-US" sz="20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echatIMGecdc99c248f51ac42f55b2499f186faf"/>
          <p:cNvPicPr>
            <a:picLocks noChangeAspect="1"/>
          </p:cNvPicPr>
          <p:nvPr/>
        </p:nvPicPr>
        <p:blipFill>
          <a:blip r:embed="rId1"/>
          <a:srcRect l="14656" t="7009" r="17161" b="7380"/>
          <a:stretch>
            <a:fillRect/>
          </a:stretch>
        </p:blipFill>
        <p:spPr>
          <a:xfrm flipH="1">
            <a:off x="3943350" y="0"/>
            <a:ext cx="8312785" cy="6857365"/>
          </a:xfrm>
          <a:prstGeom prst="rect">
            <a:avLst/>
          </a:prstGeom>
        </p:spPr>
      </p:pic>
      <p:pic>
        <p:nvPicPr>
          <p:cNvPr id="9" name="图片 8" descr="妈咪呗呗9周年ppt0-01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47755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flipH="1">
            <a:off x="-6350" y="-1270"/>
            <a:ext cx="12198985" cy="6880860"/>
          </a:xfrm>
          <a:prstGeom prst="rect">
            <a:avLst/>
          </a:prstGeom>
          <a:gradFill>
            <a:gsLst>
              <a:gs pos="26000">
                <a:schemeClr val="bg1">
                  <a:alpha val="82000"/>
                </a:schemeClr>
              </a:gs>
              <a:gs pos="53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641350" y="1447165"/>
            <a:ext cx="4125595" cy="928370"/>
            <a:chOff x="854" y="3204"/>
            <a:chExt cx="6497" cy="1462"/>
          </a:xfrm>
        </p:grpSpPr>
        <p:sp>
          <p:nvSpPr>
            <p:cNvPr id="6" name="文本框 5"/>
            <p:cNvSpPr txBox="1"/>
            <p:nvPr/>
          </p:nvSpPr>
          <p:spPr>
            <a:xfrm>
              <a:off x="854" y="3204"/>
              <a:ext cx="586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10000"/>
                </a:lnSpc>
              </a:pPr>
              <a:r>
                <a:rPr lang="zh-CN" altLang="en-US" sz="4000">
                  <a:solidFill>
                    <a:srgbClr val="D33B4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呗护到家</a:t>
              </a:r>
              <a:endParaRPr lang="zh-CN" altLang="en-US" sz="40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37" y="4546"/>
              <a:ext cx="2194" cy="120"/>
            </a:xfrm>
            <a:prstGeom prst="rect">
              <a:avLst/>
            </a:prstGeom>
            <a:solidFill>
              <a:srgbClr val="D33B4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>
              <a:stCxn id="7" idx="3"/>
            </p:cNvCxnSpPr>
            <p:nvPr/>
          </p:nvCxnSpPr>
          <p:spPr>
            <a:xfrm>
              <a:off x="3131" y="4606"/>
              <a:ext cx="4220" cy="0"/>
            </a:xfrm>
            <a:prstGeom prst="line">
              <a:avLst/>
            </a:prstGeom>
            <a:ln w="12700" cap="flat" cmpd="sng">
              <a:solidFill>
                <a:srgbClr val="D33B4E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" name="图片 1" descr="横版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910445" y="0"/>
            <a:ext cx="2072640" cy="146494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42290" y="2746375"/>
            <a:ext cx="4901565" cy="3000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</a:pPr>
            <a:r>
              <a:rPr lang="en-US" altLang="zh-CN" sz="2000"/>
              <a:t>         </a:t>
            </a:r>
            <a:r>
              <a:rPr lang="zh-CN" altLang="en-US" sz="2000" b="1">
                <a:sym typeface="+mn-ea"/>
              </a:rPr>
              <a:t>依托妈咪呗呗月子中心近十年行业经验，提供科学专业的到家照护服务。母婴护理师培训考核后持证上岗，人均护理宝宝数</a:t>
            </a:r>
            <a:r>
              <a:rPr lang="en-US" altLang="zh-CN" sz="2000" b="1">
                <a:sym typeface="+mn-ea"/>
              </a:rPr>
              <a:t>300+</a:t>
            </a:r>
            <a:r>
              <a:rPr lang="zh-CN" altLang="en-US" sz="2000" b="1">
                <a:sym typeface="+mn-ea"/>
              </a:rPr>
              <a:t>，后端呗家完善体系支撑。团队闭环服务，线上在线答疑回访，线下专业照护，带给母婴无瑕呵护。</a:t>
            </a:r>
            <a:endParaRPr lang="zh-CN" altLang="en-US" sz="20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感统运动"/>
          <p:cNvPicPr>
            <a:picLocks noChangeAspect="1"/>
          </p:cNvPicPr>
          <p:nvPr/>
        </p:nvPicPr>
        <p:blipFill>
          <a:blip r:embed="rId1"/>
          <a:srcRect l="8067" t="8241" r="13031" b="7500"/>
          <a:stretch>
            <a:fillRect/>
          </a:stretch>
        </p:blipFill>
        <p:spPr>
          <a:xfrm>
            <a:off x="0" y="635"/>
            <a:ext cx="9620250" cy="6888480"/>
          </a:xfrm>
          <a:prstGeom prst="rect">
            <a:avLst/>
          </a:prstGeom>
        </p:spPr>
      </p:pic>
      <p:pic>
        <p:nvPicPr>
          <p:cNvPr id="6" name="图片 5" descr="妈咪呗呗9周年ppt0-01 拷贝"/>
          <p:cNvPicPr>
            <a:picLocks noChangeAspect="1"/>
          </p:cNvPicPr>
          <p:nvPr/>
        </p:nvPicPr>
        <p:blipFill>
          <a:blip r:embed="rId2"/>
          <a:srcRect r="26767"/>
          <a:stretch>
            <a:fillRect/>
          </a:stretch>
        </p:blipFill>
        <p:spPr>
          <a:xfrm flipH="1">
            <a:off x="3259455" y="0"/>
            <a:ext cx="8986520" cy="68891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6350" y="-1270"/>
            <a:ext cx="12251690" cy="6880860"/>
          </a:xfrm>
          <a:prstGeom prst="rect">
            <a:avLst/>
          </a:prstGeom>
          <a:gradFill>
            <a:gsLst>
              <a:gs pos="26000">
                <a:schemeClr val="bg1">
                  <a:alpha val="82000"/>
                </a:schemeClr>
              </a:gs>
              <a:gs pos="53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横版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6730" y="99695"/>
            <a:ext cx="2072640" cy="146494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719570" y="3182620"/>
            <a:ext cx="5022215" cy="2921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</a:pPr>
            <a:r>
              <a:rPr lang="en-US" altLang="zh-CN" sz="2000"/>
              <a:t>         </a:t>
            </a:r>
            <a:r>
              <a:rPr lang="zh-CN" altLang="en-US" sz="2000" b="1"/>
              <a:t>依据婴幼儿身心发展设计目标，呼应五大教育指导提纲，建构婴幼儿</a:t>
            </a:r>
            <a:r>
              <a:rPr lang="en-US" altLang="zh-CN" sz="2000" b="1"/>
              <a:t>6</a:t>
            </a:r>
            <a:r>
              <a:rPr lang="zh-CN" altLang="en-US" sz="2000" b="1"/>
              <a:t>大发展模块：身体动作、认知发展、生活技能、语言表达、阅读习惯、社会品德，以全人教育为目标，促进婴幼儿身心多元平衡</a:t>
            </a:r>
            <a:r>
              <a:rPr lang="zh-CN" altLang="en-US" sz="2000" b="1"/>
              <a:t>发展。</a:t>
            </a:r>
            <a:endParaRPr lang="zh-CN" altLang="en-US" sz="2000" b="1"/>
          </a:p>
        </p:txBody>
      </p:sp>
      <p:grpSp>
        <p:nvGrpSpPr>
          <p:cNvPr id="7" name="组合 6"/>
          <p:cNvGrpSpPr/>
          <p:nvPr/>
        </p:nvGrpSpPr>
        <p:grpSpPr>
          <a:xfrm>
            <a:off x="7484745" y="1623695"/>
            <a:ext cx="4153535" cy="958850"/>
            <a:chOff x="12073" y="3334"/>
            <a:chExt cx="6541" cy="1510"/>
          </a:xfrm>
        </p:grpSpPr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3577" y="3334"/>
              <a:ext cx="5037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pPr algn="r"/>
              <a:r>
                <a:rPr lang="zh-CN" altLang="en-US" sz="4000">
                  <a:solidFill>
                    <a:srgbClr val="D33B4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发展中心</a:t>
              </a:r>
              <a:endParaRPr lang="zh-CN" altLang="en-US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RuixianTopHeiHeavyGB1.0" panose="02000500000000000000" charset="-122"/>
                <a:ea typeface="RuixianTopHeiHeavyGB1.0" panose="02000500000000000000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16216" y="4724"/>
              <a:ext cx="2194" cy="120"/>
            </a:xfrm>
            <a:prstGeom prst="rect">
              <a:avLst/>
            </a:prstGeom>
            <a:solidFill>
              <a:srgbClr val="D33B4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>
              <p:custDataLst>
                <p:tags r:id="rId8"/>
              </p:custDataLst>
            </p:nvPr>
          </p:nvCxnSpPr>
          <p:spPr>
            <a:xfrm>
              <a:off x="12073" y="4784"/>
              <a:ext cx="4340" cy="0"/>
            </a:xfrm>
            <a:prstGeom prst="line">
              <a:avLst/>
            </a:prstGeom>
            <a:ln w="12700" cap="flat" cmpd="sng">
              <a:solidFill>
                <a:srgbClr val="D33B4E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114"/>
          <p:cNvPicPr>
            <a:picLocks noChangeAspect="1"/>
          </p:cNvPicPr>
          <p:nvPr/>
        </p:nvPicPr>
        <p:blipFill>
          <a:blip r:embed="rId1"/>
          <a:srcRect t="6667" r="17057" b="9806"/>
          <a:stretch>
            <a:fillRect/>
          </a:stretch>
        </p:blipFill>
        <p:spPr>
          <a:xfrm>
            <a:off x="2115185" y="635"/>
            <a:ext cx="10112375" cy="6857365"/>
          </a:xfrm>
          <a:prstGeom prst="rect">
            <a:avLst/>
          </a:prstGeom>
        </p:spPr>
      </p:pic>
      <p:pic>
        <p:nvPicPr>
          <p:cNvPr id="9" name="图片 8" descr="妈咪呗呗9周年ppt0-01 拷贝"/>
          <p:cNvPicPr>
            <a:picLocks noChangeAspect="1"/>
          </p:cNvPicPr>
          <p:nvPr/>
        </p:nvPicPr>
        <p:blipFill>
          <a:blip r:embed="rId2"/>
          <a:srcRect r="6932"/>
          <a:stretch>
            <a:fillRect/>
          </a:stretch>
        </p:blipFill>
        <p:spPr>
          <a:xfrm>
            <a:off x="0" y="0"/>
            <a:ext cx="11346815" cy="69094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H="1">
            <a:off x="-6350" y="-1270"/>
            <a:ext cx="12198985" cy="6880860"/>
          </a:xfrm>
          <a:prstGeom prst="rect">
            <a:avLst/>
          </a:prstGeom>
          <a:gradFill>
            <a:gsLst>
              <a:gs pos="26000">
                <a:schemeClr val="bg1">
                  <a:alpha val="82000"/>
                </a:schemeClr>
              </a:gs>
              <a:gs pos="53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94995" y="1488440"/>
            <a:ext cx="4133215" cy="928370"/>
            <a:chOff x="854" y="3334"/>
            <a:chExt cx="6509" cy="1462"/>
          </a:xfrm>
        </p:grpSpPr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854" y="3334"/>
              <a:ext cx="5860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4000">
                  <a:solidFill>
                    <a:srgbClr val="D33B4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孕产健康管理</a:t>
              </a:r>
              <a:endParaRPr lang="zh-CN" altLang="en-US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RuixianTopHeiHeavyGB1.0" panose="02000500000000000000" charset="-122"/>
                <a:ea typeface="RuixianTopHeiHeavyGB1.0" panose="02000500000000000000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937" y="4676"/>
              <a:ext cx="2194" cy="120"/>
            </a:xfrm>
            <a:prstGeom prst="rect">
              <a:avLst/>
            </a:prstGeom>
            <a:solidFill>
              <a:srgbClr val="D33B4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>
              <a:stCxn id="7" idx="3"/>
            </p:cNvCxnSpPr>
            <p:nvPr>
              <p:custDataLst>
                <p:tags r:id="rId5"/>
              </p:custDataLst>
            </p:nvPr>
          </p:nvCxnSpPr>
          <p:spPr>
            <a:xfrm>
              <a:off x="3131" y="4736"/>
              <a:ext cx="4232" cy="1"/>
            </a:xfrm>
            <a:prstGeom prst="line">
              <a:avLst/>
            </a:prstGeom>
            <a:ln w="12700" cap="flat" cmpd="sng">
              <a:solidFill>
                <a:srgbClr val="D33B4E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3" name="图片 2" descr="横版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24060" y="99695"/>
            <a:ext cx="2072640" cy="146494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446405" y="2884170"/>
            <a:ext cx="5066665" cy="300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</a:pPr>
            <a:r>
              <a:rPr lang="en-US" altLang="zh-CN" sz="2000"/>
              <a:t>         </a:t>
            </a:r>
            <a:r>
              <a:rPr lang="zh-CN" altLang="en-US" sz="2000" b="1"/>
              <a:t>专注于孕产全周期健康管理，从备孕调理、体态管理、孕产护肤、体质调理到生殖健康的五维一体健康管理项目体系，引入国际领先的仪器与设备，结合孕产健康领域专家与健管师的专业团队为客户提供专业、品质的健康</a:t>
            </a:r>
            <a:r>
              <a:rPr lang="zh-CN" altLang="en-US" sz="2000" b="1"/>
              <a:t>服务。</a:t>
            </a:r>
            <a:endParaRPr lang="zh-CN" altLang="en-US" sz="20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1bb250369a04ff9f7201db5669c0d30"/>
          <p:cNvPicPr>
            <a:picLocks noChangeAspect="1"/>
          </p:cNvPicPr>
          <p:nvPr/>
        </p:nvPicPr>
        <p:blipFill>
          <a:blip r:embed="rId1">
            <a:alphaModFix amt="80000"/>
          </a:blip>
          <a:srcRect r="19786" b="26022"/>
          <a:stretch>
            <a:fillRect/>
          </a:stretch>
        </p:blipFill>
        <p:spPr>
          <a:xfrm>
            <a:off x="2426970" y="-635"/>
            <a:ext cx="9779635" cy="6858635"/>
          </a:xfrm>
          <a:prstGeom prst="rect">
            <a:avLst/>
          </a:prstGeom>
        </p:spPr>
      </p:pic>
      <p:pic>
        <p:nvPicPr>
          <p:cNvPr id="9" name="图片 8" descr="妈咪呗呗9周年ppt0-01 拷贝"/>
          <p:cNvPicPr>
            <a:picLocks noChangeAspect="1"/>
          </p:cNvPicPr>
          <p:nvPr/>
        </p:nvPicPr>
        <p:blipFill>
          <a:blip r:embed="rId2"/>
          <a:srcRect r="6932"/>
          <a:stretch>
            <a:fillRect/>
          </a:stretch>
        </p:blipFill>
        <p:spPr>
          <a:xfrm>
            <a:off x="0" y="0"/>
            <a:ext cx="12192000" cy="69094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H="1">
            <a:off x="-6350" y="-1270"/>
            <a:ext cx="12198985" cy="6880860"/>
          </a:xfrm>
          <a:prstGeom prst="rect">
            <a:avLst/>
          </a:prstGeom>
          <a:gradFill>
            <a:gsLst>
              <a:gs pos="26000">
                <a:schemeClr val="bg1">
                  <a:alpha val="82000"/>
                </a:schemeClr>
              </a:gs>
              <a:gs pos="53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42290" y="2860675"/>
            <a:ext cx="5369560" cy="2940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</a:pPr>
            <a:r>
              <a:rPr lang="en-US" altLang="zh-CN" sz="2000"/>
              <a:t>         </a:t>
            </a:r>
            <a:r>
              <a:rPr lang="zh-CN" altLang="en-US" sz="2000" b="1"/>
              <a:t>由台湾省魏博士生殖中心的医疗团队</a:t>
            </a:r>
            <a:r>
              <a:rPr lang="en-US" altLang="zh-CN" sz="2000" b="1"/>
              <a:t>+</a:t>
            </a:r>
            <a:r>
              <a:rPr lang="zh-CN" altLang="en-US" sz="2000" b="1"/>
              <a:t>本地健康管理团队通过线上</a:t>
            </a:r>
            <a:r>
              <a:rPr lang="en-US" altLang="zh-CN" sz="2000" b="1"/>
              <a:t>+</a:t>
            </a:r>
            <a:r>
              <a:rPr lang="zh-CN" altLang="en-US" sz="2000" b="1"/>
              <a:t>线下的服务模式，为有生育意愿的家庭提供运动、饮食、生活作息三位一体的个性化调理方案，帮助客户更好孕，并开通海外医疗服务，为客户提供精准生育的</a:t>
            </a:r>
            <a:r>
              <a:rPr lang="zh-CN" altLang="en-US" sz="2000" b="1"/>
              <a:t>项目服务。</a:t>
            </a:r>
            <a:endParaRPr lang="zh-CN" altLang="en-US" sz="2000" b="1"/>
          </a:p>
        </p:txBody>
      </p:sp>
      <p:grpSp>
        <p:nvGrpSpPr>
          <p:cNvPr id="2" name="组合 1"/>
          <p:cNvGrpSpPr/>
          <p:nvPr/>
        </p:nvGrpSpPr>
        <p:grpSpPr>
          <a:xfrm>
            <a:off x="542290" y="1432560"/>
            <a:ext cx="6410325" cy="928370"/>
            <a:chOff x="854" y="3334"/>
            <a:chExt cx="10095" cy="1462"/>
          </a:xfrm>
        </p:grpSpPr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854" y="3334"/>
              <a:ext cx="10095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4000">
                  <a:solidFill>
                    <a:srgbClr val="D33B4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海外生殖医学</a:t>
              </a:r>
              <a:r>
                <a:rPr lang="zh-CN" altLang="en-US" sz="4000">
                  <a:solidFill>
                    <a:srgbClr val="D33B4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服务</a:t>
              </a:r>
              <a:endParaRPr lang="zh-CN" altLang="en-US" sz="4000">
                <a:solidFill>
                  <a:srgbClr val="D33B4E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937" y="4676"/>
              <a:ext cx="2194" cy="120"/>
            </a:xfrm>
            <a:prstGeom prst="rect">
              <a:avLst/>
            </a:prstGeom>
            <a:solidFill>
              <a:srgbClr val="D33B4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>
              <a:stCxn id="7" idx="3"/>
            </p:cNvCxnSpPr>
            <p:nvPr>
              <p:custDataLst>
                <p:tags r:id="rId6"/>
              </p:custDataLst>
            </p:nvPr>
          </p:nvCxnSpPr>
          <p:spPr>
            <a:xfrm>
              <a:off x="3131" y="4736"/>
              <a:ext cx="4999" cy="1"/>
            </a:xfrm>
            <a:prstGeom prst="line">
              <a:avLst/>
            </a:prstGeom>
            <a:ln w="12700" cap="flat" cmpd="sng">
              <a:solidFill>
                <a:srgbClr val="D33B4E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989ADDA-19E5-4556-BA16-D3922994AA8E_4_5005_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243070" y="0"/>
            <a:ext cx="9050655" cy="6857365"/>
          </a:xfrm>
          <a:prstGeom prst="rect">
            <a:avLst/>
          </a:prstGeom>
        </p:spPr>
      </p:pic>
      <p:pic>
        <p:nvPicPr>
          <p:cNvPr id="9" name="图片 8" descr="妈咪呗呗9周年ppt0-01 拷贝"/>
          <p:cNvPicPr>
            <a:picLocks noChangeAspect="1"/>
          </p:cNvPicPr>
          <p:nvPr/>
        </p:nvPicPr>
        <p:blipFill>
          <a:blip r:embed="rId2"/>
          <a:srcRect r="6932"/>
          <a:stretch>
            <a:fillRect/>
          </a:stretch>
        </p:blipFill>
        <p:spPr>
          <a:xfrm>
            <a:off x="0" y="0"/>
            <a:ext cx="12192000" cy="69094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H="1">
            <a:off x="0" y="0"/>
            <a:ext cx="12198985" cy="6880860"/>
          </a:xfrm>
          <a:prstGeom prst="rect">
            <a:avLst/>
          </a:prstGeom>
          <a:gradFill>
            <a:gsLst>
              <a:gs pos="26000">
                <a:schemeClr val="bg1">
                  <a:alpha val="82000"/>
                </a:schemeClr>
              </a:gs>
              <a:gs pos="53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22910" y="688340"/>
            <a:ext cx="6410325" cy="928370"/>
            <a:chOff x="854" y="3334"/>
            <a:chExt cx="10095" cy="1462"/>
          </a:xfrm>
        </p:grpSpPr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854" y="3334"/>
              <a:ext cx="10095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4000">
                  <a:solidFill>
                    <a:srgbClr val="D33B4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“呗蕾计划”人才培养</a:t>
              </a:r>
              <a:r>
                <a:rPr lang="zh-CN" altLang="en-US" sz="4000">
                  <a:solidFill>
                    <a:srgbClr val="D33B4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项目</a:t>
              </a:r>
              <a:endParaRPr lang="zh-CN" altLang="en-US" sz="4000">
                <a:solidFill>
                  <a:srgbClr val="D33B4E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937" y="4676"/>
              <a:ext cx="2194" cy="120"/>
            </a:xfrm>
            <a:prstGeom prst="rect">
              <a:avLst/>
            </a:prstGeom>
            <a:solidFill>
              <a:srgbClr val="D33B4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>
              <a:stCxn id="7" idx="3"/>
            </p:cNvCxnSpPr>
            <p:nvPr>
              <p:custDataLst>
                <p:tags r:id="rId5"/>
              </p:custDataLst>
            </p:nvPr>
          </p:nvCxnSpPr>
          <p:spPr>
            <a:xfrm>
              <a:off x="3131" y="4736"/>
              <a:ext cx="4999" cy="1"/>
            </a:xfrm>
            <a:prstGeom prst="line">
              <a:avLst/>
            </a:prstGeom>
            <a:ln w="12700" cap="flat" cmpd="sng">
              <a:solidFill>
                <a:srgbClr val="D33B4E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62940" y="1958340"/>
            <a:ext cx="6289675" cy="3653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深度校企</a:t>
            </a:r>
            <a:r>
              <a:rPr lang="zh-CN" altLang="en-US" sz="2000"/>
              <a:t>合作</a:t>
            </a:r>
            <a:endParaRPr lang="zh-CN" altLang="en-US" sz="2000"/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定制化课程设计</a:t>
            </a:r>
            <a:endParaRPr lang="zh-CN" altLang="en-US" sz="2000"/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理论与实操</a:t>
            </a:r>
            <a:r>
              <a:rPr lang="zh-CN" altLang="en-US" sz="2000"/>
              <a:t>相结合</a:t>
            </a:r>
            <a:endParaRPr lang="zh-CN" altLang="en-US" sz="2000"/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深入企业学习最新行业知识与</a:t>
            </a:r>
            <a:r>
              <a:rPr lang="zh-CN" altLang="en-US" sz="2000"/>
              <a:t>技术</a:t>
            </a:r>
            <a:endParaRPr lang="zh-CN" altLang="en-US" sz="200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989ADDA-19E5-4556-BA16-D3922994AA8E_4_5005_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243070" y="0"/>
            <a:ext cx="9050655" cy="6857365"/>
          </a:xfrm>
          <a:prstGeom prst="rect">
            <a:avLst/>
          </a:prstGeom>
        </p:spPr>
      </p:pic>
      <p:pic>
        <p:nvPicPr>
          <p:cNvPr id="9" name="图片 8" descr="妈咪呗呗9周年ppt0-01 拷贝"/>
          <p:cNvPicPr>
            <a:picLocks noChangeAspect="1"/>
          </p:cNvPicPr>
          <p:nvPr/>
        </p:nvPicPr>
        <p:blipFill>
          <a:blip r:embed="rId2"/>
          <a:srcRect r="6932"/>
          <a:stretch>
            <a:fillRect/>
          </a:stretch>
        </p:blipFill>
        <p:spPr>
          <a:xfrm>
            <a:off x="0" y="0"/>
            <a:ext cx="12192000" cy="69094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H="1">
            <a:off x="0" y="0"/>
            <a:ext cx="12198985" cy="6880860"/>
          </a:xfrm>
          <a:prstGeom prst="rect">
            <a:avLst/>
          </a:prstGeom>
          <a:gradFill>
            <a:gsLst>
              <a:gs pos="26000">
                <a:schemeClr val="bg1">
                  <a:alpha val="82000"/>
                </a:schemeClr>
              </a:gs>
              <a:gs pos="53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42290" y="2154555"/>
            <a:ext cx="5369560" cy="2940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>
                <a:sym typeface="+mn-ea"/>
              </a:rPr>
              <a:t>良好的薪酬、福利</a:t>
            </a:r>
            <a:r>
              <a:rPr lang="en-US" altLang="zh-CN" sz="2000">
                <a:sym typeface="+mn-ea"/>
              </a:rPr>
              <a:t>、</a:t>
            </a:r>
            <a:r>
              <a:rPr lang="zh-CN" altLang="en-US" sz="2000">
                <a:sym typeface="+mn-ea"/>
              </a:rPr>
              <a:t>晋升体系</a:t>
            </a:r>
            <a:r>
              <a:rPr lang="en-US" altLang="zh-CN" sz="2000">
                <a:sym typeface="+mn-ea"/>
              </a:rPr>
              <a:t>：</a:t>
            </a:r>
            <a:endParaRPr lang="en-US" altLang="zh-CN" sz="2000"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ym typeface="+mn-ea"/>
              </a:rPr>
              <a:t>实习期</a:t>
            </a:r>
            <a:r>
              <a:rPr lang="en-US" altLang="zh-CN" sz="2000">
                <a:sym typeface="+mn-ea"/>
              </a:rPr>
              <a:t>2500-3000</a:t>
            </a:r>
            <a:r>
              <a:rPr lang="zh-CN" altLang="en-US" sz="2000">
                <a:sym typeface="+mn-ea"/>
              </a:rPr>
              <a:t>元</a:t>
            </a:r>
            <a:r>
              <a:rPr lang="en-US" altLang="zh-CN" sz="2000">
                <a:sym typeface="+mn-ea"/>
              </a:rPr>
              <a:t>；</a:t>
            </a:r>
            <a:r>
              <a:rPr lang="zh-CN" altLang="en-US" sz="2000">
                <a:sym typeface="+mn-ea"/>
              </a:rPr>
              <a:t>正式入职第一年年薪总包</a:t>
            </a:r>
            <a:r>
              <a:rPr lang="en-US" altLang="zh-CN" sz="2000">
                <a:sym typeface="+mn-ea"/>
              </a:rPr>
              <a:t>6</a:t>
            </a:r>
            <a:r>
              <a:rPr lang="zh-CN" altLang="en-US" sz="2000">
                <a:sym typeface="+mn-ea"/>
              </a:rPr>
              <a:t>万元左右</a:t>
            </a:r>
            <a:endParaRPr lang="zh-CN" altLang="en-US" sz="2000"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ym typeface="+mn-ea"/>
              </a:rPr>
              <a:t>优先纳入企业储备干部培养</a:t>
            </a:r>
            <a:r>
              <a:rPr lang="en-US" altLang="zh-CN" sz="2000">
                <a:sym typeface="+mn-ea"/>
              </a:rPr>
              <a:t>，</a:t>
            </a:r>
            <a:r>
              <a:rPr lang="zh-CN" altLang="en-US" sz="2000">
                <a:sym typeface="+mn-ea"/>
              </a:rPr>
              <a:t>更快速地</a:t>
            </a:r>
            <a:r>
              <a:rPr lang="zh-CN" altLang="en-US" sz="2000">
                <a:sym typeface="+mn-ea"/>
              </a:rPr>
              <a:t>晋升</a:t>
            </a:r>
            <a:endParaRPr lang="zh-CN" altLang="en-US" sz="2000"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ym typeface="+mn-ea"/>
              </a:rPr>
              <a:t>满三年优先任职主管岗位</a:t>
            </a:r>
            <a:r>
              <a:rPr lang="en-US" altLang="zh-CN" sz="2000">
                <a:sym typeface="+mn-ea"/>
              </a:rPr>
              <a:t>，</a:t>
            </a:r>
            <a:r>
              <a:rPr lang="zh-CN" altLang="en-US" sz="2000">
                <a:sym typeface="+mn-ea"/>
              </a:rPr>
              <a:t>满五年有机会成为公司</a:t>
            </a:r>
            <a:r>
              <a:rPr lang="zh-CN" altLang="en-US" sz="2000">
                <a:sym typeface="+mn-ea"/>
              </a:rPr>
              <a:t>合伙人</a:t>
            </a:r>
            <a:endParaRPr lang="zh-CN" altLang="en-US" sz="2000"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ym typeface="+mn-ea"/>
              </a:rPr>
              <a:t>其他福利</a:t>
            </a:r>
            <a:r>
              <a:rPr lang="en-US" altLang="zh-CN" sz="2000">
                <a:sym typeface="+mn-ea"/>
              </a:rPr>
              <a:t>：</a:t>
            </a:r>
            <a:r>
              <a:rPr lang="zh-CN" altLang="en-US" sz="2000">
                <a:sym typeface="+mn-ea"/>
              </a:rPr>
              <a:t>生育福利</a:t>
            </a:r>
            <a:r>
              <a:rPr lang="en-US" altLang="zh-CN" sz="2000">
                <a:sym typeface="+mn-ea"/>
              </a:rPr>
              <a:t>、</a:t>
            </a:r>
            <a:r>
              <a:rPr lang="zh-CN" altLang="en-US" sz="2000">
                <a:sym typeface="+mn-ea"/>
              </a:rPr>
              <a:t>坐月子福利</a:t>
            </a:r>
            <a:r>
              <a:rPr lang="en-US" altLang="zh-CN" sz="2000">
                <a:sym typeface="+mn-ea"/>
              </a:rPr>
              <a:t>、</a:t>
            </a:r>
            <a:r>
              <a:rPr lang="zh-CN" altLang="en-US" sz="2000">
                <a:sym typeface="+mn-ea"/>
              </a:rPr>
              <a:t>产后修复福利</a:t>
            </a:r>
            <a:r>
              <a:rPr lang="en-US" altLang="zh-CN" sz="2000">
                <a:sym typeface="+mn-ea"/>
              </a:rPr>
              <a:t>、</a:t>
            </a:r>
            <a:r>
              <a:rPr lang="zh-CN" altLang="en-US" sz="2000">
                <a:sym typeface="+mn-ea"/>
              </a:rPr>
              <a:t>年休假</a:t>
            </a:r>
            <a:r>
              <a:rPr lang="en-US" altLang="zh-CN" sz="2000">
                <a:sym typeface="+mn-ea"/>
              </a:rPr>
              <a:t>、</a:t>
            </a:r>
            <a:r>
              <a:rPr lang="zh-CN" altLang="en-US" sz="2000">
                <a:sym typeface="+mn-ea"/>
              </a:rPr>
              <a:t>外出学习机会</a:t>
            </a:r>
            <a:r>
              <a:rPr lang="zh-CN" altLang="en-US" sz="2000">
                <a:sym typeface="+mn-ea"/>
              </a:rPr>
              <a:t>等</a:t>
            </a:r>
            <a:endParaRPr lang="zh-CN" altLang="en-US" sz="2000"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00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000"/>
          </a:p>
        </p:txBody>
      </p:sp>
      <p:grpSp>
        <p:nvGrpSpPr>
          <p:cNvPr id="2" name="组合 1"/>
          <p:cNvGrpSpPr/>
          <p:nvPr/>
        </p:nvGrpSpPr>
        <p:grpSpPr>
          <a:xfrm>
            <a:off x="422910" y="688340"/>
            <a:ext cx="6410325" cy="928370"/>
            <a:chOff x="854" y="3334"/>
            <a:chExt cx="10095" cy="1462"/>
          </a:xfrm>
        </p:grpSpPr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854" y="3334"/>
              <a:ext cx="10095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4000">
                  <a:solidFill>
                    <a:srgbClr val="D33B4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“呗蕾计划”人才培养</a:t>
              </a:r>
              <a:r>
                <a:rPr lang="zh-CN" altLang="en-US" sz="4000">
                  <a:solidFill>
                    <a:srgbClr val="D33B4E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</a:rPr>
                <a:t>项目</a:t>
              </a:r>
              <a:endParaRPr lang="zh-CN" altLang="en-US" sz="4000">
                <a:solidFill>
                  <a:srgbClr val="D33B4E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937" y="4676"/>
              <a:ext cx="2194" cy="120"/>
            </a:xfrm>
            <a:prstGeom prst="rect">
              <a:avLst/>
            </a:prstGeom>
            <a:solidFill>
              <a:srgbClr val="D33B4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>
              <a:stCxn id="7" idx="3"/>
            </p:cNvCxnSpPr>
            <p:nvPr>
              <p:custDataLst>
                <p:tags r:id="rId6"/>
              </p:custDataLst>
            </p:nvPr>
          </p:nvCxnSpPr>
          <p:spPr>
            <a:xfrm>
              <a:off x="3131" y="4736"/>
              <a:ext cx="4999" cy="1"/>
            </a:xfrm>
            <a:prstGeom prst="line">
              <a:avLst/>
            </a:prstGeom>
            <a:ln w="12700" cap="flat" cmpd="sng">
              <a:solidFill>
                <a:srgbClr val="D33B4E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commondata" val="eyJoZGlkIjoiZTcwMGNlOTJjOWEzNGU2MDFiNDc0MDQ1Y2E1OWFkYjMifQ=="/>
  <p:tag name="COMMONDATA" val="eyJoZGlkIjoiYmQzOWFkZjFjYTg2YTY4ZjA3NDFkZmIyMzdlNWZiY2U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1008</Words>
  <Application>WPS 演示</Application>
  <PresentationFormat>宽屏</PresentationFormat>
  <Paragraphs>51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RuixianTopHeiHeavyGB1.0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ly</cp:lastModifiedBy>
  <cp:revision>27</cp:revision>
  <dcterms:created xsi:type="dcterms:W3CDTF">2024-11-17T14:04:00Z</dcterms:created>
  <dcterms:modified xsi:type="dcterms:W3CDTF">2025-03-19T01:43:37Z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2052-11.1.0.11805</vt:lpwstr>
  </property>
  <property fmtid="{D5CDD505-2E9C-101B-9397-08002B2CF9AE}" pid="3" name="ICV">
    <vt:lpwstr>4EAB83EDBD06416591287147431A9FDC_12</vt:lpwstr>
  </property>
</Properties>
</file>